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aleway Thin"/>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alewayThin-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Thin-italic.fntdata"/><Relationship Id="rId14" Type="http://schemas.openxmlformats.org/officeDocument/2006/relationships/font" Target="fonts/RalewayThin-bold.fntdata"/><Relationship Id="rId16" Type="http://schemas.openxmlformats.org/officeDocument/2006/relationships/font" Target="fonts/RalewayThin-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96f6235da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96f6235da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96f6235da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96f6235da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536175ab9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536175ab9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96f6235da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96f6235da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96f6235da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96f6235da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536175ab9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536175ab9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
            <a:alphaModFix/>
          </a:blip>
          <a:stretch>
            <a:fillRect/>
          </a:stretch>
        </p:blipFill>
        <p:spPr>
          <a:xfrm>
            <a:off x="-8449" y="0"/>
            <a:ext cx="9144001" cy="513401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3"/>
          <p:cNvSpPr txBox="1"/>
          <p:nvPr>
            <p:ph type="ctrTitle"/>
          </p:nvPr>
        </p:nvSpPr>
        <p:spPr>
          <a:xfrm>
            <a:off x="197725" y="545650"/>
            <a:ext cx="8520600" cy="160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400">
                <a:solidFill>
                  <a:srgbClr val="1C4587"/>
                </a:solidFill>
                <a:latin typeface="Raleway Thin"/>
                <a:ea typeface="Raleway Thin"/>
                <a:cs typeface="Raleway Thin"/>
                <a:sym typeface="Raleway Thin"/>
              </a:rPr>
              <a:t>PATH-AI-LOGY</a:t>
            </a:r>
            <a:endParaRPr>
              <a:solidFill>
                <a:srgbClr val="1C4587"/>
              </a:solidFill>
              <a:latin typeface="Raleway Thin"/>
              <a:ea typeface="Raleway Thin"/>
              <a:cs typeface="Raleway Thin"/>
              <a:sym typeface="Raleway Thin"/>
            </a:endParaRPr>
          </a:p>
        </p:txBody>
      </p:sp>
      <p:sp>
        <p:nvSpPr>
          <p:cNvPr id="56" name="Google Shape;56;p13"/>
          <p:cNvSpPr txBox="1"/>
          <p:nvPr>
            <p:ph idx="1" type="subTitle"/>
          </p:nvPr>
        </p:nvSpPr>
        <p:spPr>
          <a:xfrm>
            <a:off x="197725" y="2147650"/>
            <a:ext cx="8520600" cy="207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1C4587"/>
                </a:solidFill>
                <a:latin typeface="Raleway Thin"/>
                <a:ea typeface="Raleway Thin"/>
                <a:cs typeface="Raleway Thin"/>
                <a:sym typeface="Raleway Thin"/>
              </a:rPr>
              <a:t>HEALTHCARE USING AI</a:t>
            </a:r>
            <a:endParaRPr sz="2000">
              <a:solidFill>
                <a:srgbClr val="1C4587"/>
              </a:solidFill>
              <a:latin typeface="Raleway Thin"/>
              <a:ea typeface="Raleway Thin"/>
              <a:cs typeface="Raleway Thin"/>
              <a:sym typeface="Raleway Thin"/>
            </a:endParaRPr>
          </a:p>
          <a:p>
            <a:pPr indent="0" lvl="0" marL="0" rtl="0" algn="ctr">
              <a:lnSpc>
                <a:spcPct val="150000"/>
              </a:lnSpc>
              <a:spcBef>
                <a:spcPts val="0"/>
              </a:spcBef>
              <a:spcAft>
                <a:spcPts val="0"/>
              </a:spcAft>
              <a:buNone/>
            </a:pPr>
            <a:r>
              <a:t/>
            </a:r>
            <a:endParaRPr sz="2000">
              <a:solidFill>
                <a:srgbClr val="1C4587"/>
              </a:solidFill>
              <a:latin typeface="Raleway Thin"/>
              <a:ea typeface="Raleway Thin"/>
              <a:cs typeface="Raleway Thin"/>
              <a:sym typeface="Raleway Thin"/>
            </a:endParaRPr>
          </a:p>
          <a:p>
            <a:pPr indent="0" lvl="0" marL="0" rtl="0" algn="ctr">
              <a:lnSpc>
                <a:spcPct val="150000"/>
              </a:lnSpc>
              <a:spcBef>
                <a:spcPts val="0"/>
              </a:spcBef>
              <a:spcAft>
                <a:spcPts val="0"/>
              </a:spcAft>
              <a:buNone/>
            </a:pPr>
            <a:r>
              <a:rPr lang="en" sz="4000">
                <a:solidFill>
                  <a:srgbClr val="1C4587"/>
                </a:solidFill>
                <a:latin typeface="Raleway Thin"/>
                <a:ea typeface="Raleway Thin"/>
                <a:cs typeface="Raleway Thin"/>
                <a:sym typeface="Raleway Thin"/>
              </a:rPr>
              <a:t>TEAM: QUADRA\CODE</a:t>
            </a:r>
            <a:endParaRPr>
              <a:latin typeface="Raleway Thin"/>
              <a:ea typeface="Raleway Thin"/>
              <a:cs typeface="Raleway Thin"/>
              <a:sym typeface="Raleway Thin"/>
            </a:endParaRPr>
          </a:p>
          <a:p>
            <a:pPr indent="0" lvl="0" marL="0" rtl="0" algn="ctr">
              <a:lnSpc>
                <a:spcPct val="150000"/>
              </a:lnSpc>
              <a:spcBef>
                <a:spcPts val="0"/>
              </a:spcBef>
              <a:spcAft>
                <a:spcPts val="0"/>
              </a:spcAft>
              <a:buNone/>
            </a:pPr>
            <a:r>
              <a:rPr lang="en" sz="2000">
                <a:solidFill>
                  <a:srgbClr val="1C4587"/>
                </a:solidFill>
                <a:latin typeface="Raleway Thin"/>
                <a:ea typeface="Raleway Thin"/>
                <a:cs typeface="Raleway Thin"/>
                <a:sym typeface="Raleway Thin"/>
              </a:rPr>
              <a:t>OMKAR MANE  |  ADVAIT NAIK | ADITYA GURNANI | KRISH AMESUR  </a:t>
            </a:r>
            <a:endParaRPr>
              <a:latin typeface="Raleway Thin"/>
              <a:ea typeface="Raleway Thin"/>
              <a:cs typeface="Raleway Thin"/>
              <a:sym typeface="Raleway Thin"/>
            </a:endParaRPr>
          </a:p>
          <a:p>
            <a:pPr indent="0" lvl="0" marL="0" rtl="0" algn="ctr">
              <a:spcBef>
                <a:spcPts val="0"/>
              </a:spcBef>
              <a:spcAft>
                <a:spcPts val="0"/>
              </a:spcAft>
              <a:buNone/>
            </a:pPr>
            <a:r>
              <a:t/>
            </a:r>
            <a:endParaRPr>
              <a:solidFill>
                <a:srgbClr val="1C4587"/>
              </a:solidFill>
              <a:latin typeface="Raleway Thin"/>
              <a:ea typeface="Raleway Thin"/>
              <a:cs typeface="Raleway Thin"/>
              <a:sym typeface="Raleway Thin"/>
            </a:endParaRPr>
          </a:p>
        </p:txBody>
      </p:sp>
      <p:pic>
        <p:nvPicPr>
          <p:cNvPr id="57" name="Google Shape;57;p13"/>
          <p:cNvPicPr preferRelativeResize="0"/>
          <p:nvPr/>
        </p:nvPicPr>
        <p:blipFill>
          <a:blip r:embed="rId3">
            <a:alphaModFix/>
          </a:blip>
          <a:stretch>
            <a:fillRect/>
          </a:stretch>
        </p:blipFill>
        <p:spPr>
          <a:xfrm>
            <a:off x="7650275" y="104100"/>
            <a:ext cx="1409700" cy="9620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1C4587"/>
                </a:solidFill>
                <a:latin typeface="Comic Sans MS"/>
                <a:ea typeface="Comic Sans MS"/>
                <a:cs typeface="Comic Sans MS"/>
                <a:sym typeface="Comic Sans MS"/>
              </a:rPr>
              <a:t>PROBLEM STATEMENT</a:t>
            </a:r>
            <a:endParaRPr b="1" sz="3000">
              <a:solidFill>
                <a:srgbClr val="1C4587"/>
              </a:solidFill>
              <a:latin typeface="Comic Sans MS"/>
              <a:ea typeface="Comic Sans MS"/>
              <a:cs typeface="Comic Sans MS"/>
              <a:sym typeface="Comic Sans MS"/>
            </a:endParaRPr>
          </a:p>
        </p:txBody>
      </p:sp>
      <p:sp>
        <p:nvSpPr>
          <p:cNvPr id="63" name="Google Shape;63;p14"/>
          <p:cNvSpPr txBox="1"/>
          <p:nvPr>
            <p:ph idx="1" type="body"/>
          </p:nvPr>
        </p:nvSpPr>
        <p:spPr>
          <a:xfrm>
            <a:off x="255000" y="1362425"/>
            <a:ext cx="8577300" cy="34164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dk1"/>
              </a:buClr>
              <a:buSzPts val="1100"/>
              <a:buFont typeface="Arial"/>
              <a:buNone/>
            </a:pPr>
            <a:r>
              <a:rPr lang="en" sz="2600">
                <a:solidFill>
                  <a:srgbClr val="1C4587"/>
                </a:solidFill>
                <a:latin typeface="Raleway Thin"/>
                <a:ea typeface="Raleway Thin"/>
                <a:cs typeface="Raleway Thin"/>
                <a:sym typeface="Raleway Thin"/>
              </a:rPr>
              <a:t>The goal of this project is to create a system which can detect the presence of viruses and bacteria in the human body with the help of Deep learning model(CNN) created and trained solely for this purpose. The system is capable of identifying the chances of a patient containing a virus/bacteria by taking their chest X-ray as input and predicting the output using our model for the user input.</a:t>
            </a:r>
            <a:endParaRPr sz="2300">
              <a:solidFill>
                <a:srgbClr val="1C4587"/>
              </a:solidFill>
              <a:latin typeface="Raleway Thin"/>
              <a:ea typeface="Raleway Thin"/>
              <a:cs typeface="Raleway Thin"/>
              <a:sym typeface="Raleway Thin"/>
            </a:endParaRPr>
          </a:p>
          <a:p>
            <a:pPr indent="0" lvl="0" marL="0" rtl="0" algn="l">
              <a:lnSpc>
                <a:spcPct val="130000"/>
              </a:lnSpc>
              <a:spcBef>
                <a:spcPts val="1200"/>
              </a:spcBef>
              <a:spcAft>
                <a:spcPts val="1600"/>
              </a:spcAft>
              <a:buNone/>
            </a:pPr>
            <a:r>
              <a:t/>
            </a:r>
            <a:endParaRPr sz="2000">
              <a:solidFill>
                <a:srgbClr val="1C4587"/>
              </a:solidFill>
              <a:latin typeface="Raleway Thin"/>
              <a:ea typeface="Raleway Thin"/>
              <a:cs typeface="Raleway Thin"/>
              <a:sym typeface="Raleway Thi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2992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1C4587"/>
                </a:solidFill>
                <a:latin typeface="Comic Sans MS"/>
                <a:ea typeface="Comic Sans MS"/>
                <a:cs typeface="Comic Sans MS"/>
                <a:sym typeface="Comic Sans MS"/>
              </a:rPr>
              <a:t>SOLUTION</a:t>
            </a:r>
            <a:endParaRPr b="1" sz="3000">
              <a:solidFill>
                <a:srgbClr val="1C4587"/>
              </a:solidFill>
              <a:latin typeface="Comic Sans MS"/>
              <a:ea typeface="Comic Sans MS"/>
              <a:cs typeface="Comic Sans MS"/>
              <a:sym typeface="Comic Sans MS"/>
            </a:endParaRPr>
          </a:p>
          <a:p>
            <a:pPr indent="0" lvl="0" marL="0" rtl="0" algn="l">
              <a:spcBef>
                <a:spcPts val="0"/>
              </a:spcBef>
              <a:spcAft>
                <a:spcPts val="0"/>
              </a:spcAft>
              <a:buNone/>
            </a:pPr>
            <a:r>
              <a:t/>
            </a:r>
            <a:endParaRPr sz="3000">
              <a:solidFill>
                <a:srgbClr val="1C4587"/>
              </a:solidFill>
              <a:latin typeface="Comic Sans MS"/>
              <a:ea typeface="Comic Sans MS"/>
              <a:cs typeface="Comic Sans MS"/>
              <a:sym typeface="Comic Sans MS"/>
            </a:endParaRPr>
          </a:p>
        </p:txBody>
      </p:sp>
      <p:sp>
        <p:nvSpPr>
          <p:cNvPr id="69" name="Google Shape;69;p15"/>
          <p:cNvSpPr txBox="1"/>
          <p:nvPr>
            <p:ph idx="1" type="body"/>
          </p:nvPr>
        </p:nvSpPr>
        <p:spPr>
          <a:xfrm>
            <a:off x="311700" y="1044675"/>
            <a:ext cx="8014500" cy="34164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0"/>
              </a:spcAft>
              <a:buNone/>
            </a:pPr>
            <a:r>
              <a:rPr lang="en" sz="2200">
                <a:solidFill>
                  <a:srgbClr val="1C4587"/>
                </a:solidFill>
                <a:latin typeface="Raleway Thin"/>
                <a:ea typeface="Raleway Thin"/>
                <a:cs typeface="Raleway Thin"/>
                <a:sym typeface="Raleway Thin"/>
              </a:rPr>
              <a:t>PREDICTIVE ANALYSIS-</a:t>
            </a:r>
            <a:endParaRPr sz="2200">
              <a:solidFill>
                <a:srgbClr val="1C4587"/>
              </a:solidFill>
              <a:latin typeface="Raleway Thin"/>
              <a:ea typeface="Raleway Thin"/>
              <a:cs typeface="Raleway Thin"/>
              <a:sym typeface="Raleway Thin"/>
            </a:endParaRPr>
          </a:p>
          <a:p>
            <a:pPr indent="-349250" lvl="0" marL="457200" rtl="0" algn="just">
              <a:lnSpc>
                <a:spcPct val="150000"/>
              </a:lnSpc>
              <a:spcBef>
                <a:spcPts val="0"/>
              </a:spcBef>
              <a:spcAft>
                <a:spcPts val="0"/>
              </a:spcAft>
              <a:buClr>
                <a:srgbClr val="1C4587"/>
              </a:buClr>
              <a:buSzPts val="1900"/>
              <a:buFont typeface="Raleway Thin"/>
              <a:buChar char="●"/>
            </a:pPr>
            <a:r>
              <a:rPr lang="en" sz="1900">
                <a:solidFill>
                  <a:srgbClr val="1C4587"/>
                </a:solidFill>
                <a:latin typeface="Raleway Thin"/>
                <a:ea typeface="Raleway Thin"/>
                <a:cs typeface="Raleway Thin"/>
                <a:sym typeface="Raleway Thin"/>
              </a:rPr>
              <a:t>AI for pathology leverages the predictive analytics technology to assist clinicians to identify disease vulnerability prior to its onset.</a:t>
            </a:r>
            <a:endParaRPr sz="1900">
              <a:solidFill>
                <a:srgbClr val="1C4587"/>
              </a:solidFill>
              <a:latin typeface="Raleway Thin"/>
              <a:ea typeface="Raleway Thin"/>
              <a:cs typeface="Raleway Thin"/>
              <a:sym typeface="Raleway Thin"/>
            </a:endParaRPr>
          </a:p>
          <a:p>
            <a:pPr indent="-349250" lvl="0" marL="457200" rtl="0" algn="just">
              <a:lnSpc>
                <a:spcPct val="150000"/>
              </a:lnSpc>
              <a:spcBef>
                <a:spcPts val="0"/>
              </a:spcBef>
              <a:spcAft>
                <a:spcPts val="0"/>
              </a:spcAft>
              <a:buClr>
                <a:srgbClr val="1C4587"/>
              </a:buClr>
              <a:buSzPts val="1900"/>
              <a:buFont typeface="Raleway Thin"/>
              <a:buChar char="●"/>
            </a:pPr>
            <a:r>
              <a:rPr lang="en" sz="1900">
                <a:solidFill>
                  <a:srgbClr val="1C4587"/>
                </a:solidFill>
                <a:latin typeface="Raleway Thin"/>
                <a:ea typeface="Raleway Thin"/>
                <a:cs typeface="Raleway Thin"/>
                <a:sym typeface="Raleway Thin"/>
              </a:rPr>
              <a:t>Through intelligent machine learning, patients who are prone to a certain illness are flagged and therefore, capture the attention of the pathologist who can then advice long term care.</a:t>
            </a:r>
            <a:endParaRPr sz="1900">
              <a:solidFill>
                <a:srgbClr val="1C4587"/>
              </a:solidFill>
              <a:latin typeface="Raleway Thin"/>
              <a:ea typeface="Raleway Thin"/>
              <a:cs typeface="Raleway Thin"/>
              <a:sym typeface="Raleway Thin"/>
            </a:endParaRPr>
          </a:p>
          <a:p>
            <a:pPr indent="-349250" lvl="0" marL="457200" rtl="0" algn="just">
              <a:lnSpc>
                <a:spcPct val="150000"/>
              </a:lnSpc>
              <a:spcBef>
                <a:spcPts val="0"/>
              </a:spcBef>
              <a:spcAft>
                <a:spcPts val="0"/>
              </a:spcAft>
              <a:buClr>
                <a:srgbClr val="1C4587"/>
              </a:buClr>
              <a:buSzPts val="1900"/>
              <a:buFont typeface="Raleway Thin"/>
              <a:buChar char="●"/>
            </a:pPr>
            <a:r>
              <a:rPr lang="en" sz="1900">
                <a:solidFill>
                  <a:srgbClr val="1C4587"/>
                </a:solidFill>
                <a:latin typeface="Raleway Thin"/>
                <a:ea typeface="Raleway Thin"/>
                <a:cs typeface="Raleway Thin"/>
                <a:sym typeface="Raleway Thin"/>
              </a:rPr>
              <a:t>AI technology to gather digital pathology slides, analyze them and apply that knowledge to correctly identify and estimated infection.</a:t>
            </a:r>
            <a:endParaRPr sz="1900">
              <a:solidFill>
                <a:srgbClr val="1C4587"/>
              </a:solidFill>
              <a:latin typeface="Raleway Thin"/>
              <a:ea typeface="Raleway Thin"/>
              <a:cs typeface="Raleway Thin"/>
              <a:sym typeface="Raleway Thin"/>
            </a:endParaRPr>
          </a:p>
          <a:p>
            <a:pPr indent="0" lvl="0" marL="0" rtl="0" algn="l">
              <a:lnSpc>
                <a:spcPct val="140000"/>
              </a:lnSpc>
              <a:spcBef>
                <a:spcPts val="0"/>
              </a:spcBef>
              <a:spcAft>
                <a:spcPts val="0"/>
              </a:spcAft>
              <a:buNone/>
            </a:pPr>
            <a:r>
              <a:t/>
            </a:r>
            <a:endParaRPr>
              <a:solidFill>
                <a:srgbClr val="1C4587"/>
              </a:solidFill>
              <a:latin typeface="Raleway Thin"/>
              <a:ea typeface="Raleway Thin"/>
              <a:cs typeface="Raleway Thin"/>
              <a:sym typeface="Raleway Thin"/>
            </a:endParaRPr>
          </a:p>
          <a:p>
            <a:pPr indent="0" lvl="0" marL="0" rtl="0" algn="l">
              <a:spcBef>
                <a:spcPts val="0"/>
              </a:spcBef>
              <a:spcAft>
                <a:spcPts val="1600"/>
              </a:spcAft>
              <a:buNone/>
            </a:pPr>
            <a:r>
              <a:t/>
            </a:r>
            <a:endParaRPr>
              <a:latin typeface="Raleway Thin"/>
              <a:ea typeface="Raleway Thin"/>
              <a:cs typeface="Raleway Thin"/>
              <a:sym typeface="Raleway Thi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362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073763"/>
                </a:solidFill>
                <a:latin typeface="Comic Sans MS"/>
                <a:ea typeface="Comic Sans MS"/>
                <a:cs typeface="Comic Sans MS"/>
                <a:sym typeface="Comic Sans MS"/>
              </a:rPr>
              <a:t>AI-ASSISTED DIAGONSIS</a:t>
            </a:r>
            <a:endParaRPr b="1" sz="3000">
              <a:solidFill>
                <a:srgbClr val="073763"/>
              </a:solidFill>
              <a:latin typeface="Comic Sans MS"/>
              <a:ea typeface="Comic Sans MS"/>
              <a:cs typeface="Comic Sans MS"/>
              <a:sym typeface="Comic Sans MS"/>
            </a:endParaRPr>
          </a:p>
        </p:txBody>
      </p:sp>
      <p:sp>
        <p:nvSpPr>
          <p:cNvPr id="75" name="Google Shape;75;p16"/>
          <p:cNvSpPr txBox="1"/>
          <p:nvPr>
            <p:ph idx="1" type="body"/>
          </p:nvPr>
        </p:nvSpPr>
        <p:spPr>
          <a:xfrm>
            <a:off x="311700" y="1115100"/>
            <a:ext cx="6609900" cy="386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1C4587"/>
                </a:solidFill>
                <a:latin typeface="Raleway Thin"/>
                <a:ea typeface="Raleway Thin"/>
                <a:cs typeface="Raleway Thin"/>
                <a:sym typeface="Raleway Thin"/>
              </a:rPr>
              <a:t>Our AI pathology software solution offers image analysis based diagnosis that is radically superior in accuracy through standardization and automation features that are enabled into our computational pathology technology.</a:t>
            </a:r>
            <a:endParaRPr sz="1900">
              <a:solidFill>
                <a:srgbClr val="1C4587"/>
              </a:solidFill>
              <a:latin typeface="Raleway Thin"/>
              <a:ea typeface="Raleway Thin"/>
              <a:cs typeface="Raleway Thin"/>
              <a:sym typeface="Raleway Thin"/>
            </a:endParaRPr>
          </a:p>
          <a:p>
            <a:pPr indent="-342900" lvl="0" marL="457200" rtl="0" algn="l">
              <a:spcBef>
                <a:spcPts val="1600"/>
              </a:spcBef>
              <a:spcAft>
                <a:spcPts val="0"/>
              </a:spcAft>
              <a:buClr>
                <a:srgbClr val="1C4587"/>
              </a:buClr>
              <a:buSzPts val="1800"/>
              <a:buFont typeface="Comic Sans MS"/>
              <a:buChar char="●"/>
            </a:pPr>
            <a:r>
              <a:rPr lang="en">
                <a:solidFill>
                  <a:srgbClr val="1C4587"/>
                </a:solidFill>
                <a:latin typeface="Comic Sans MS"/>
                <a:ea typeface="Comic Sans MS"/>
                <a:cs typeface="Comic Sans MS"/>
                <a:sym typeface="Comic Sans MS"/>
              </a:rPr>
              <a:t> DIMINISHES SUSCEPTIBILITY OF HUMAN ERROR</a:t>
            </a:r>
            <a:endParaRPr>
              <a:solidFill>
                <a:srgbClr val="1C4587"/>
              </a:solidFill>
              <a:latin typeface="Comic Sans MS"/>
              <a:ea typeface="Comic Sans MS"/>
              <a:cs typeface="Comic Sans MS"/>
              <a:sym typeface="Comic Sans MS"/>
            </a:endParaRPr>
          </a:p>
          <a:p>
            <a:pPr indent="0" lvl="0" marL="0" rtl="0" algn="l">
              <a:spcBef>
                <a:spcPts val="1600"/>
              </a:spcBef>
              <a:spcAft>
                <a:spcPts val="0"/>
              </a:spcAft>
              <a:buNone/>
            </a:pPr>
            <a:r>
              <a:rPr lang="en" sz="2000">
                <a:solidFill>
                  <a:srgbClr val="1C4587"/>
                </a:solidFill>
                <a:latin typeface="Raleway Thin"/>
                <a:ea typeface="Raleway Thin"/>
                <a:cs typeface="Raleway Thin"/>
                <a:sym typeface="Raleway Thin"/>
              </a:rPr>
              <a:t>The automated function of computer-assisted diagnosis is poised to cause a disruptive transformation in the world of pat</a:t>
            </a:r>
            <a:r>
              <a:rPr lang="en" sz="2000">
                <a:solidFill>
                  <a:srgbClr val="1C4587"/>
                </a:solidFill>
                <a:latin typeface="Raleway Thin"/>
                <a:ea typeface="Raleway Thin"/>
                <a:cs typeface="Raleway Thin"/>
                <a:sym typeface="Raleway Thin"/>
              </a:rPr>
              <a:t>hology.</a:t>
            </a:r>
            <a:endParaRPr sz="2000">
              <a:solidFill>
                <a:srgbClr val="1C4587"/>
              </a:solidFill>
              <a:latin typeface="Raleway Thin"/>
              <a:ea typeface="Raleway Thin"/>
              <a:cs typeface="Raleway Thin"/>
              <a:sym typeface="Raleway Thin"/>
            </a:endParaRPr>
          </a:p>
          <a:p>
            <a:pPr indent="0" lvl="0" marL="0" rtl="0" algn="l">
              <a:spcBef>
                <a:spcPts val="1600"/>
              </a:spcBef>
              <a:spcAft>
                <a:spcPts val="1600"/>
              </a:spcAft>
              <a:buNone/>
            </a:pPr>
            <a:r>
              <a:t/>
            </a:r>
            <a:endParaRPr>
              <a:solidFill>
                <a:srgbClr val="1C4587"/>
              </a:solidFill>
              <a:latin typeface="Raleway Thin"/>
              <a:ea typeface="Raleway Thin"/>
              <a:cs typeface="Raleway Thin"/>
              <a:sym typeface="Raleway Thin"/>
            </a:endParaRPr>
          </a:p>
        </p:txBody>
      </p:sp>
      <p:pic>
        <p:nvPicPr>
          <p:cNvPr id="76" name="Google Shape;76;p16"/>
          <p:cNvPicPr preferRelativeResize="0"/>
          <p:nvPr/>
        </p:nvPicPr>
        <p:blipFill>
          <a:blip r:embed="rId3">
            <a:alphaModFix/>
          </a:blip>
          <a:stretch>
            <a:fillRect/>
          </a:stretch>
        </p:blipFill>
        <p:spPr>
          <a:xfrm>
            <a:off x="6592250" y="870375"/>
            <a:ext cx="2611750" cy="3724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132725" y="4061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1C4587"/>
                </a:solidFill>
                <a:latin typeface="Comic Sans MS"/>
                <a:ea typeface="Comic Sans MS"/>
                <a:cs typeface="Comic Sans MS"/>
                <a:sym typeface="Comic Sans MS"/>
              </a:rPr>
              <a:t>SYSTEM ARCHITECTURE</a:t>
            </a:r>
            <a:endParaRPr b="1" sz="3000">
              <a:solidFill>
                <a:srgbClr val="1C4587"/>
              </a:solidFill>
              <a:latin typeface="Comic Sans MS"/>
              <a:ea typeface="Comic Sans MS"/>
              <a:cs typeface="Comic Sans MS"/>
              <a:sym typeface="Comic Sans MS"/>
            </a:endParaRPr>
          </a:p>
        </p:txBody>
      </p:sp>
      <p:pic>
        <p:nvPicPr>
          <p:cNvPr id="82" name="Google Shape;82;p17"/>
          <p:cNvPicPr preferRelativeResize="0"/>
          <p:nvPr/>
        </p:nvPicPr>
        <p:blipFill>
          <a:blip r:embed="rId3">
            <a:alphaModFix/>
          </a:blip>
          <a:stretch>
            <a:fillRect/>
          </a:stretch>
        </p:blipFill>
        <p:spPr>
          <a:xfrm>
            <a:off x="0" y="1144225"/>
            <a:ext cx="9144001" cy="2018084"/>
          </a:xfrm>
          <a:prstGeom prst="rect">
            <a:avLst/>
          </a:prstGeom>
          <a:noFill/>
          <a:ln>
            <a:noFill/>
          </a:ln>
        </p:spPr>
      </p:pic>
      <p:sp>
        <p:nvSpPr>
          <p:cNvPr id="83" name="Google Shape;83;p17"/>
          <p:cNvSpPr txBox="1"/>
          <p:nvPr/>
        </p:nvSpPr>
        <p:spPr>
          <a:xfrm>
            <a:off x="225675" y="3528150"/>
            <a:ext cx="8918400" cy="140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1C4587"/>
                </a:solidFill>
                <a:latin typeface="Comic Sans MS"/>
                <a:ea typeface="Comic Sans MS"/>
                <a:cs typeface="Comic Sans MS"/>
                <a:sym typeface="Comic Sans MS"/>
              </a:rPr>
              <a:t>TECH STACK </a:t>
            </a:r>
            <a:endParaRPr b="1" sz="3000">
              <a:solidFill>
                <a:srgbClr val="1C4587"/>
              </a:solidFill>
              <a:latin typeface="Comic Sans MS"/>
              <a:ea typeface="Comic Sans MS"/>
              <a:cs typeface="Comic Sans MS"/>
              <a:sym typeface="Comic Sans MS"/>
            </a:endParaRPr>
          </a:p>
          <a:p>
            <a:pPr indent="0" lvl="0" marL="0" rtl="0" algn="l">
              <a:spcBef>
                <a:spcPts val="0"/>
              </a:spcBef>
              <a:spcAft>
                <a:spcPts val="0"/>
              </a:spcAft>
              <a:buClr>
                <a:schemeClr val="dk1"/>
              </a:buClr>
              <a:buSzPts val="1100"/>
              <a:buFont typeface="Arial"/>
              <a:buNone/>
            </a:pPr>
            <a:r>
              <a:rPr lang="en" sz="2500">
                <a:solidFill>
                  <a:srgbClr val="1C4587"/>
                </a:solidFill>
                <a:latin typeface="Comic Sans MS"/>
                <a:ea typeface="Comic Sans MS"/>
                <a:cs typeface="Comic Sans MS"/>
                <a:sym typeface="Comic Sans MS"/>
              </a:rPr>
              <a:t>Python | Tensorflow | Keras | Flask | HTML | CSS | JavaScript</a:t>
            </a:r>
            <a:endParaRPr sz="2500">
              <a:solidFill>
                <a:srgbClr val="1C4587"/>
              </a:solidFill>
              <a:latin typeface="Comic Sans MS"/>
              <a:ea typeface="Comic Sans MS"/>
              <a:cs typeface="Comic Sans MS"/>
              <a:sym typeface="Comic Sans MS"/>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836550" y="4460100"/>
            <a:ext cx="7767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solidFill>
                  <a:srgbClr val="1C4587"/>
                </a:solidFill>
                <a:latin typeface="Comic Sans MS"/>
                <a:ea typeface="Comic Sans MS"/>
                <a:cs typeface="Comic Sans MS"/>
                <a:sym typeface="Comic Sans MS"/>
              </a:rPr>
              <a:t>GitHub : </a:t>
            </a:r>
            <a:r>
              <a:rPr lang="en" sz="2000">
                <a:solidFill>
                  <a:srgbClr val="1C4587"/>
                </a:solidFill>
                <a:latin typeface="Comic Sans MS"/>
                <a:ea typeface="Comic Sans MS"/>
                <a:cs typeface="Comic Sans MS"/>
                <a:sym typeface="Comic Sans MS"/>
              </a:rPr>
              <a:t>https://github.com/AdvaitNaik/Hack_Chennai</a:t>
            </a:r>
            <a:endParaRPr sz="1800"/>
          </a:p>
        </p:txBody>
      </p:sp>
      <p:sp>
        <p:nvSpPr>
          <p:cNvPr id="89" name="Google Shape;89;p18"/>
          <p:cNvSpPr txBox="1"/>
          <p:nvPr>
            <p:ph idx="1" type="body"/>
          </p:nvPr>
        </p:nvSpPr>
        <p:spPr>
          <a:xfrm>
            <a:off x="311700" y="78100"/>
            <a:ext cx="8520600" cy="43074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t/>
            </a:r>
            <a:endParaRPr>
              <a:solidFill>
                <a:srgbClr val="1C4587"/>
              </a:solidFill>
            </a:endParaRPr>
          </a:p>
        </p:txBody>
      </p:sp>
      <p:pic>
        <p:nvPicPr>
          <p:cNvPr id="90" name="Google Shape;90;p18"/>
          <p:cNvPicPr preferRelativeResize="0"/>
          <p:nvPr/>
        </p:nvPicPr>
        <p:blipFill>
          <a:blip r:embed="rId3">
            <a:alphaModFix/>
          </a:blip>
          <a:stretch>
            <a:fillRect/>
          </a:stretch>
        </p:blipFill>
        <p:spPr>
          <a:xfrm>
            <a:off x="102875" y="78100"/>
            <a:ext cx="4547227" cy="2557799"/>
          </a:xfrm>
          <a:prstGeom prst="rect">
            <a:avLst/>
          </a:prstGeom>
          <a:noFill/>
          <a:ln>
            <a:noFill/>
          </a:ln>
        </p:spPr>
      </p:pic>
      <p:pic>
        <p:nvPicPr>
          <p:cNvPr id="91" name="Google Shape;91;p18"/>
          <p:cNvPicPr preferRelativeResize="0"/>
          <p:nvPr/>
        </p:nvPicPr>
        <p:blipFill>
          <a:blip r:embed="rId4">
            <a:alphaModFix/>
          </a:blip>
          <a:stretch>
            <a:fillRect/>
          </a:stretch>
        </p:blipFill>
        <p:spPr>
          <a:xfrm>
            <a:off x="4650100" y="2096975"/>
            <a:ext cx="4428173" cy="2423126"/>
          </a:xfrm>
          <a:prstGeom prst="rect">
            <a:avLst/>
          </a:prstGeom>
          <a:noFill/>
          <a:ln>
            <a:noFill/>
          </a:ln>
        </p:spPr>
      </p:pic>
      <p:sp>
        <p:nvSpPr>
          <p:cNvPr id="92" name="Google Shape;92;p18"/>
          <p:cNvSpPr txBox="1"/>
          <p:nvPr/>
        </p:nvSpPr>
        <p:spPr>
          <a:xfrm>
            <a:off x="5523350" y="659150"/>
            <a:ext cx="2974200" cy="76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t>⬅️</a:t>
            </a:r>
            <a:r>
              <a:rPr lang="en" sz="2200">
                <a:solidFill>
                  <a:srgbClr val="0000FF"/>
                </a:solidFill>
              </a:rPr>
              <a:t> </a:t>
            </a:r>
            <a:r>
              <a:rPr lang="en" sz="2200">
                <a:solidFill>
                  <a:srgbClr val="0000FF"/>
                </a:solidFill>
                <a:latin typeface="Comic Sans MS"/>
                <a:ea typeface="Comic Sans MS"/>
                <a:cs typeface="Comic Sans MS"/>
                <a:sym typeface="Comic Sans MS"/>
              </a:rPr>
              <a:t>COVID       NEGATIVE</a:t>
            </a:r>
            <a:endParaRPr sz="2200">
              <a:solidFill>
                <a:srgbClr val="0000FF"/>
              </a:solidFill>
              <a:latin typeface="Comic Sans MS"/>
              <a:ea typeface="Comic Sans MS"/>
              <a:cs typeface="Comic Sans MS"/>
              <a:sym typeface="Comic Sans MS"/>
            </a:endParaRPr>
          </a:p>
        </p:txBody>
      </p:sp>
      <p:sp>
        <p:nvSpPr>
          <p:cNvPr id="93" name="Google Shape;93;p18"/>
          <p:cNvSpPr txBox="1"/>
          <p:nvPr/>
        </p:nvSpPr>
        <p:spPr>
          <a:xfrm>
            <a:off x="1699325" y="3047025"/>
            <a:ext cx="1959300" cy="69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rgbClr val="0000FF"/>
                </a:solidFill>
                <a:latin typeface="Comic Sans MS"/>
                <a:ea typeface="Comic Sans MS"/>
                <a:cs typeface="Comic Sans MS"/>
                <a:sym typeface="Comic Sans MS"/>
              </a:rPr>
              <a:t>COVID </a:t>
            </a:r>
            <a:r>
              <a:rPr lang="en" sz="2200">
                <a:solidFill>
                  <a:srgbClr val="0000FF"/>
                </a:solidFill>
                <a:latin typeface="Comic Sans MS"/>
                <a:ea typeface="Comic Sans MS"/>
                <a:cs typeface="Comic Sans MS"/>
                <a:sym typeface="Comic Sans MS"/>
              </a:rPr>
              <a:t>➡️</a:t>
            </a:r>
            <a:endParaRPr sz="2200">
              <a:solidFill>
                <a:srgbClr val="0000FF"/>
              </a:solidFill>
              <a:latin typeface="Comic Sans MS"/>
              <a:ea typeface="Comic Sans MS"/>
              <a:cs typeface="Comic Sans MS"/>
              <a:sym typeface="Comic Sans MS"/>
            </a:endParaRPr>
          </a:p>
          <a:p>
            <a:pPr indent="0" lvl="0" marL="0" rtl="0" algn="l">
              <a:spcBef>
                <a:spcPts val="0"/>
              </a:spcBef>
              <a:spcAft>
                <a:spcPts val="0"/>
              </a:spcAft>
              <a:buNone/>
            </a:pPr>
            <a:r>
              <a:rPr lang="en" sz="2200">
                <a:solidFill>
                  <a:srgbClr val="0000FF"/>
                </a:solidFill>
                <a:latin typeface="Comic Sans MS"/>
                <a:ea typeface="Comic Sans MS"/>
                <a:cs typeface="Comic Sans MS"/>
                <a:sym typeface="Comic Sans MS"/>
              </a:rPr>
              <a:t>POSITIVE</a:t>
            </a:r>
            <a:r>
              <a:rPr lang="en" sz="1900"/>
              <a:t>	</a:t>
            </a:r>
            <a:endParaRPr sz="19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0" y="57875"/>
            <a:ext cx="9144000" cy="508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99" name="Google Shape;99;p19"/>
          <p:cNvPicPr preferRelativeResize="0"/>
          <p:nvPr/>
        </p:nvPicPr>
        <p:blipFill>
          <a:blip r:embed="rId3">
            <a:alphaModFix/>
          </a:blip>
          <a:stretch>
            <a:fillRect/>
          </a:stretch>
        </p:blipFill>
        <p:spPr>
          <a:xfrm>
            <a:off x="4530137" y="2064800"/>
            <a:ext cx="4455840" cy="2464576"/>
          </a:xfrm>
          <a:prstGeom prst="rect">
            <a:avLst/>
          </a:prstGeom>
          <a:noFill/>
          <a:ln>
            <a:noFill/>
          </a:ln>
        </p:spPr>
      </p:pic>
      <p:pic>
        <p:nvPicPr>
          <p:cNvPr id="100" name="Google Shape;100;p19"/>
          <p:cNvPicPr preferRelativeResize="0"/>
          <p:nvPr/>
        </p:nvPicPr>
        <p:blipFill>
          <a:blip r:embed="rId4">
            <a:alphaModFix/>
          </a:blip>
          <a:stretch>
            <a:fillRect/>
          </a:stretch>
        </p:blipFill>
        <p:spPr>
          <a:xfrm>
            <a:off x="148700" y="57875"/>
            <a:ext cx="4381426" cy="2464576"/>
          </a:xfrm>
          <a:prstGeom prst="rect">
            <a:avLst/>
          </a:prstGeom>
          <a:noFill/>
          <a:ln>
            <a:noFill/>
          </a:ln>
        </p:spPr>
      </p:pic>
      <p:sp>
        <p:nvSpPr>
          <p:cNvPr id="101" name="Google Shape;101;p19"/>
          <p:cNvSpPr txBox="1"/>
          <p:nvPr/>
        </p:nvSpPr>
        <p:spPr>
          <a:xfrm>
            <a:off x="5671300" y="711375"/>
            <a:ext cx="2173500" cy="8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rgbClr val="0000FF"/>
                </a:solidFill>
                <a:latin typeface="Comic Sans MS"/>
                <a:ea typeface="Comic Sans MS"/>
                <a:cs typeface="Comic Sans MS"/>
                <a:sym typeface="Comic Sans MS"/>
              </a:rPr>
              <a:t>⬅️	NOT  INFECTED</a:t>
            </a:r>
            <a:endParaRPr sz="2200">
              <a:solidFill>
                <a:srgbClr val="0000FF"/>
              </a:solidFill>
              <a:latin typeface="Comic Sans MS"/>
              <a:ea typeface="Comic Sans MS"/>
              <a:cs typeface="Comic Sans MS"/>
              <a:sym typeface="Comic Sans MS"/>
            </a:endParaRPr>
          </a:p>
        </p:txBody>
      </p:sp>
      <p:sp>
        <p:nvSpPr>
          <p:cNvPr id="102" name="Google Shape;102;p19"/>
          <p:cNvSpPr txBox="1"/>
          <p:nvPr/>
        </p:nvSpPr>
        <p:spPr>
          <a:xfrm>
            <a:off x="1004900" y="3245763"/>
            <a:ext cx="2891400" cy="7866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 sz="2200">
                <a:solidFill>
                  <a:srgbClr val="0000FF"/>
                </a:solidFill>
                <a:latin typeface="Comic Sans MS"/>
                <a:ea typeface="Comic Sans MS"/>
                <a:cs typeface="Comic Sans MS"/>
                <a:sym typeface="Comic Sans MS"/>
              </a:rPr>
              <a:t>INFECTED</a:t>
            </a:r>
            <a:r>
              <a:rPr lang="en" sz="2200">
                <a:solidFill>
                  <a:srgbClr val="0000FF"/>
                </a:solidFill>
                <a:latin typeface="Comic Sans MS"/>
                <a:ea typeface="Comic Sans MS"/>
                <a:cs typeface="Comic Sans MS"/>
                <a:sym typeface="Comic Sans MS"/>
              </a:rPr>
              <a:t>➡️</a:t>
            </a:r>
            <a:r>
              <a:rPr lang="en" sz="2200">
                <a:solidFill>
                  <a:schemeClr val="dk1"/>
                </a:solidFill>
                <a:latin typeface="Comic Sans MS"/>
                <a:ea typeface="Comic Sans MS"/>
                <a:cs typeface="Comic Sans MS"/>
                <a:sym typeface="Comic Sans MS"/>
              </a:rPr>
              <a:t>	</a:t>
            </a:r>
            <a:endParaRPr sz="2200">
              <a:latin typeface="Comic Sans MS"/>
              <a:ea typeface="Comic Sans MS"/>
              <a:cs typeface="Comic Sans MS"/>
              <a:sym typeface="Comic Sans MS"/>
            </a:endParaRPr>
          </a:p>
        </p:txBody>
      </p:sp>
      <p:sp>
        <p:nvSpPr>
          <p:cNvPr id="103" name="Google Shape;103;p19"/>
          <p:cNvSpPr txBox="1"/>
          <p:nvPr/>
        </p:nvSpPr>
        <p:spPr>
          <a:xfrm>
            <a:off x="2837500" y="4529375"/>
            <a:ext cx="6206400" cy="70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000">
                <a:solidFill>
                  <a:srgbClr val="1C4587"/>
                </a:solidFill>
                <a:latin typeface="Comic Sans MS"/>
                <a:ea typeface="Comic Sans MS"/>
                <a:cs typeface="Comic Sans MS"/>
                <a:sym typeface="Comic Sans MS"/>
              </a:rPr>
              <a:t>THANK YOU!</a:t>
            </a:r>
            <a:endParaRPr sz="3100">
              <a:solidFill>
                <a:srgbClr val="073763"/>
              </a:solidFill>
              <a:latin typeface="Comic Sans MS"/>
              <a:ea typeface="Comic Sans MS"/>
              <a:cs typeface="Comic Sans MS"/>
              <a:sym typeface="Comic Sans M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